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83" r:id="rId3"/>
    <p:sldId id="382" r:id="rId4"/>
    <p:sldId id="385" r:id="rId5"/>
    <p:sldId id="384" r:id="rId6"/>
    <p:sldId id="372" r:id="rId7"/>
    <p:sldId id="386" r:id="rId8"/>
    <p:sldId id="387" r:id="rId9"/>
    <p:sldId id="388" r:id="rId10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7"/>
    <p:restoredTop sz="94649"/>
  </p:normalViewPr>
  <p:slideViewPr>
    <p:cSldViewPr snapToGrid="0">
      <p:cViewPr varScale="1">
        <p:scale>
          <a:sx n="140" d="100"/>
          <a:sy n="140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CA74-4182-5C46-9F1B-02C6B9900BB4}" type="datetimeFigureOut">
              <a:rPr kumimoji="1" lang="ja-ES" altLang="en-US" smtClean="0"/>
              <a:t>26/1/25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23635-0889-2B44-BCE8-438855402E94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31910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1037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36B3-3AA8-7F66-A4FB-CB1EC26D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EFE5852-76F7-27F4-9EE7-D914B6DDA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F6AA2A0-6239-DBFF-1812-48469CEB4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6D5C3B-F692-D130-6C7D-D43A43B5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68565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3DA5-DCAC-0E7E-8AE7-0D3A6955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AE1021D-A003-B413-93C6-18CFCC69D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69000A6-4683-FAC1-3754-97D384A11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2A1A0D-C3E8-0D76-9F99-9F68EC563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5792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 dirty="0"/>
              <a:t> </a:t>
            </a:r>
            <a:r>
              <a:rPr kumimoji="1" lang="ja-ES" altLang="en-US" dirty="0"/>
              <a:t>光学的厚み</a:t>
            </a:r>
            <a:r>
              <a:rPr kumimoji="1" lang="en-US" altLang="ja-ES" dirty="0"/>
              <a:t> : CMB</a:t>
            </a:r>
            <a:r>
              <a:rPr kumimoji="1" lang="ja-ES" altLang="en-US" dirty="0"/>
              <a:t>光子が宇宙でとれくらい透明なのかを表す量。そのため、再電離で再び宇宙がイオン化する時にこの値は重要な値となる。</a:t>
            </a:r>
            <a:endParaRPr kumimoji="1" lang="en-US" altLang="ja-E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970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9C3F-2607-5D80-5DB7-04AC1378A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5FF5AD6-96C1-4942-3F16-96D6F2AE1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0E3831-50E1-1CF2-5D05-766DB728F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7CF7EB-A3D4-E9B2-1F69-B96535869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6010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C3D72-D0E7-E7A9-B978-ADF6C7F5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1670B00-1A0E-84C0-ADB6-68105D840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27E91F5-C848-57ED-4510-BF4DE5AC4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6E8E57-E69A-EE79-3F29-5ADCC7A8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8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6359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A0E1D-9D58-44F3-ABA8-36C29986E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B1300F-2AB7-0E66-9C4D-D20032FD5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2A48A8-9F34-A293-654E-31DDF9BA5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ECA395-180F-C47C-5838-13FA58E28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9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7206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AF971-5561-CF60-68C5-E016DB8A4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281DE6E-5DF6-9E10-B4ED-3571D79C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44D6A-AB59-9168-6D9D-F1E4ADB9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DB524-36CE-3812-7C9B-97F15444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81FF9B-893E-DC8F-E67C-F66BB5E3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06310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45F846-6017-D2AA-89D9-87998FD4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A5E1312-37C4-A8AE-47B2-D9B3F829C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9C8AC6-2275-5E81-0CE4-77996C5E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E94CC5-FA80-182C-9842-37150AB8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91048-E75B-4B78-9070-0C02E583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1397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11AFE5A-0BD4-C935-4B1C-0E83D1E71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7BC4AD-6010-99E0-2FBB-3B99F3C35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C1502A-9B7D-0B36-86A1-39F63F75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824A59-28D5-6A9F-815F-E72704D0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50E7D5-6587-6CF9-3DA5-058BAA7B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658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D84B3-CCC6-C102-DFBA-05A736D9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04360-097C-110F-A9B6-DBE1BFE7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AAB9A2-559E-472E-0DBB-5E1466E3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90610-8529-214B-BB4E-D6645DFD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89228F-86C7-FAB1-45A5-1FCCCB6A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95193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1345D-ADF1-BE99-2618-F260BB28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2BFF16-8C98-889A-FA83-9BE7BF1E4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397005-C38C-7E55-EE06-469AD054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D974CD-126A-BB26-9F18-B6149622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E4C9D1-5F80-6818-7A5D-7699B345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0239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EBC70-C95E-B306-2E0F-84D7808B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A5DC93-085D-0969-42B5-1F12D83CD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5E39087-0D4D-683E-BBF1-93BE7A7B7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21331D-E6D5-AA92-A375-8FD7599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FEE30-5323-C837-5C53-9D6525D3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EBC13F-50AD-3426-3729-2E4E8481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61287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5D3FE5-3C66-A0F6-D080-946E228C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829A46-444F-6B44-59D5-F4FCCC1E3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5C95A3-63CF-C2BF-81BF-2EA28A021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A99ACDE-2E2B-2316-A1C0-35B72E553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05F55F-4B68-2B04-6597-39D2AB84D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F06D615-0162-CEB0-670A-E1B44C24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CAA70E5-07BB-CB51-80F2-750DEE0A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E9F720-0008-8A3D-D6F4-29FB3E9C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710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077263-3E4A-2177-0489-59DEC32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15B67D-0B23-793E-47DA-E59FF0F9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326D62D-90DD-C680-DBBF-1F407B62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BB16A4-D3E4-B6B8-D38E-A77361D5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8120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30DA738-9206-0F40-368F-C89FA476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3E1632-A75C-B4C1-4136-CBAACA22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943BD0-E0D8-E96A-919A-6CA3491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3497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DBE52-DD2F-8D0A-0B4B-D0B78405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67A06-AE13-724A-C2F3-9D96F1AA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D17739-02B6-398F-3EA8-6AB9CEE64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8AF02D-9D94-E870-8A5A-89A88F60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04420D-E563-77E5-AC45-E6833CFA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B06EC7-1BF3-C42B-0F6B-8E8F3077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74133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96C51-761A-BF1A-A3C8-6A43D698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0703D49-3830-C4B6-9569-2D3273BF4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C6D3F5-3E41-7EB9-4182-E384B7873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AF6037-A9D0-C15C-C450-0903F05F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DA2F5C-E720-EC93-64CF-6DD63FE2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DF584C-DF04-8AD7-845B-2ACB1DF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3713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32EC035-260E-68FA-E925-F87F926E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9E1907-528D-FD3D-AA8F-15709337F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043B7F-FC63-5414-FFB8-B0165F344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D2E75D-78AB-7972-9896-BC3081613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F6D57B-F860-84AA-8FEB-ADF7D5B19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37554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D89CA-6A79-48B8-B936-B25AB1A2E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48" y="1131507"/>
            <a:ext cx="11347704" cy="2387600"/>
          </a:xfrm>
        </p:spPr>
        <p:txBody>
          <a:bodyPr>
            <a:normAutofit/>
          </a:bodyPr>
          <a:lstStyle/>
          <a:p>
            <a:r>
              <a:rPr kumimoji="1" lang="en-US" altLang="ja-ES" sz="48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望遠鏡</a:t>
            </a:r>
            <a:r>
              <a:rPr kumimoji="1" lang="en-US" altLang="ja-ES" sz="48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の焦点面検出器アライメントと長期運用に向けた角度データ取得システムの最適化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E10C0B-E461-B849-4342-DB9F6B82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2078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ES" altLang="en-US" sz="3200" dirty="0"/>
              <a:t>高エネルギー物理学研究室</a:t>
            </a:r>
            <a:endParaRPr kumimoji="1" lang="en-US" altLang="ja-ES" sz="3200" dirty="0"/>
          </a:p>
          <a:p>
            <a:r>
              <a:rPr kumimoji="1" lang="ja-ES" altLang="en-US" sz="3200" dirty="0"/>
              <a:t>片岡敬涼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58657E-1913-A690-EEEB-667FF51F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3FE7B-7C5A-0CE4-04EA-83C0CAF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BDCA2D-712B-26EB-EA0C-B5C15F4B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68140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7AA7E5-029B-A80A-E9B9-A9189A46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E060BF-5BE1-D356-AB0F-A97B896A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4B121C-4A01-0B50-28DD-3B68A114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2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DC431C-2449-6ACF-6214-8B6D5D7E4B05}"/>
              </a:ext>
            </a:extLst>
          </p:cNvPr>
          <p:cNvSpPr txBox="1"/>
          <p:nvPr/>
        </p:nvSpPr>
        <p:spPr>
          <a:xfrm>
            <a:off x="3027186" y="2721114"/>
            <a:ext cx="613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40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と</a:t>
            </a:r>
            <a:r>
              <a:rPr kumimoji="1" lang="en-US" altLang="ja-ES" sz="40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実験</a:t>
            </a:r>
          </a:p>
        </p:txBody>
      </p:sp>
    </p:spTree>
    <p:extLst>
      <p:ext uri="{BB962C8B-B14F-4D97-AF65-F5344CB8AC3E}">
        <p14:creationId xmlns:p14="http://schemas.microsoft.com/office/powerpoint/2010/main" val="215353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002375-583E-FF97-FA8B-660482A45C48}"/>
              </a:ext>
            </a:extLst>
          </p:cNvPr>
          <p:cNvSpPr txBox="1"/>
          <p:nvPr/>
        </p:nvSpPr>
        <p:spPr>
          <a:xfrm>
            <a:off x="262128" y="1268866"/>
            <a:ext cx="1166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 :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宇宙の晴れ上がり以降、電子に散乱されずに進む光で我々が観測できる宇宙最古の光。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　　　　　→</a:t>
            </a:r>
            <a:r>
              <a:rPr kumimoji="1" lang="ja-JP" altLang="en-US" sz="200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は宇宙初期の情報を含んでいる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506776-D9FF-4005-2F8C-CEB5DD164E9A}"/>
                  </a:ext>
                </a:extLst>
              </p:cNvPr>
              <p:cNvSpPr txBox="1"/>
              <p:nvPr/>
            </p:nvSpPr>
            <p:spPr>
              <a:xfrm>
                <a:off x="3788663" y="2236302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はほぼ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2.725K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の黒体放射のスペクトルを持つと同時に、わずかな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を持つ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温度異方性の観測により、宇宙を記述する標準理論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ja-E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-CDM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モデルが構築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506776-D9FF-4005-2F8C-CEB5DD16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663" y="2236302"/>
                <a:ext cx="8223504" cy="1323439"/>
              </a:xfrm>
              <a:prstGeom prst="rect">
                <a:avLst/>
              </a:prstGeom>
              <a:blipFill>
                <a:blip r:embed="rId3"/>
                <a:stretch>
                  <a:fillRect l="-617" t="-3810" b="-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E47C558-8EA0-8939-CC98-80169DA3D659}"/>
              </a:ext>
            </a:extLst>
          </p:cNvPr>
          <p:cNvGrpSpPr/>
          <p:nvPr/>
        </p:nvGrpSpPr>
        <p:grpSpPr>
          <a:xfrm>
            <a:off x="515116" y="2112464"/>
            <a:ext cx="3123802" cy="1869264"/>
            <a:chOff x="515116" y="2112464"/>
            <a:chExt cx="3123802" cy="1869264"/>
          </a:xfrm>
        </p:grpSpPr>
        <p:pic>
          <p:nvPicPr>
            <p:cNvPr id="7" name="図 6" descr="プレート, コンパクトディスク, ミラー が含まれている画像&#10;&#10;自動的に生成された説明">
              <a:extLst>
                <a:ext uri="{FF2B5EF4-FFF2-40B4-BE49-F238E27FC236}">
                  <a16:creationId xmlns:a16="http://schemas.microsoft.com/office/drawing/2014/main" id="{97427B13-3AFC-3775-0E0F-D01CCAB4D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16" y="2112464"/>
              <a:ext cx="3123802" cy="1788416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0034A900-4125-1F41-CED0-393380A164A5}"/>
                </a:ext>
              </a:extLst>
            </p:cNvPr>
            <p:cNvSpPr txBox="1"/>
            <p:nvPr/>
          </p:nvSpPr>
          <p:spPr>
            <a:xfrm>
              <a:off x="708433" y="3673951"/>
              <a:ext cx="6009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E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-300</a:t>
              </a:r>
              <a:endParaRPr kumimoji="1" lang="ja-ES" altLang="en-US" sz="1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59BCCFCC-D862-157D-CBC5-F1F22663E491}"/>
                    </a:ext>
                  </a:extLst>
                </p:cNvPr>
                <p:cNvSpPr txBox="1"/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1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300</a:t>
                  </a:r>
                  <a14:m>
                    <m:oMath xmlns:m="http://schemas.openxmlformats.org/officeDocument/2006/math">
                      <m:r>
                        <a:rPr kumimoji="1" lang="en-US" altLang="ja-E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E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endParaRPr kumimoji="1" lang="ja-ES" altLang="en-US" sz="1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59BCCFCC-D862-157D-CBC5-F1F22663E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87" t="-4000" b="-20000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上矢印 13">
            <a:extLst>
              <a:ext uri="{FF2B5EF4-FFF2-40B4-BE49-F238E27FC236}">
                <a16:creationId xmlns:a16="http://schemas.microsoft.com/office/drawing/2014/main" id="{CEEC324A-0463-98D1-26DE-F276B073137C}"/>
              </a:ext>
            </a:extLst>
          </p:cNvPr>
          <p:cNvSpPr/>
          <p:nvPr/>
        </p:nvSpPr>
        <p:spPr>
          <a:xfrm rot="10800000">
            <a:off x="7589519" y="3668527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381DA78-99D9-9145-5B49-5B869C6AB283}"/>
                  </a:ext>
                </a:extLst>
              </p:cNvPr>
              <p:cNvSpPr txBox="1"/>
              <p:nvPr/>
            </p:nvSpPr>
            <p:spPr>
              <a:xfrm>
                <a:off x="3794760" y="4412893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現在では、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が大きなテーマとなっている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つの偏光モードがあり、それぞれのモードで異なる物理に迫れる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インフレーション、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381DA78-99D9-9145-5B49-5B869C6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60" y="4412893"/>
                <a:ext cx="8223504" cy="1323439"/>
              </a:xfrm>
              <a:prstGeom prst="rect">
                <a:avLst/>
              </a:prstGeom>
              <a:blipFill>
                <a:blip r:embed="rId6"/>
                <a:stretch>
                  <a:fillRect l="-772" t="-2857" b="-5333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46F30F1-CA52-452B-5C30-FBD37423E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16" y="4267042"/>
            <a:ext cx="3123964" cy="20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9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F089-01FA-8687-5FF9-CDF79E4D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5C4B4-B927-6D78-13F8-E77462D1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F67EB0-3DCC-9EF7-18E3-77875B6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BD5B6D-6B58-2E10-3846-A3599F5B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33C107A-CAF2-51AD-E1E1-CDB9A2B9FAD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EBB180-9AF8-E25E-C73D-B4E85A18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656AFD-E505-DACA-CFEF-0BBC1A5928FE}"/>
              </a:ext>
            </a:extLst>
          </p:cNvPr>
          <p:cNvSpPr txBox="1"/>
          <p:nvPr/>
        </p:nvSpPr>
        <p:spPr>
          <a:xfrm>
            <a:off x="262128" y="1171054"/>
            <a:ext cx="1166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の偏光は角度スケールに対する</a:t>
            </a:r>
            <a:r>
              <a:rPr kumimoji="1" lang="ja-ES" altLang="en-U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パワースペクトル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を通して観測する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CF48869-CDAF-406E-7613-9CF1CDC5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93" y="1541472"/>
            <a:ext cx="3501292" cy="2813538"/>
          </a:xfrm>
          <a:prstGeom prst="rect">
            <a:avLst/>
          </a:prstGeom>
        </p:spPr>
      </p:pic>
      <p:sp>
        <p:nvSpPr>
          <p:cNvPr id="8" name="ドーナツ 7">
            <a:extLst>
              <a:ext uri="{FF2B5EF4-FFF2-40B4-BE49-F238E27FC236}">
                <a16:creationId xmlns:a16="http://schemas.microsoft.com/office/drawing/2014/main" id="{4B092E2C-8C69-1F05-E434-95012FD25C74}"/>
              </a:ext>
            </a:extLst>
          </p:cNvPr>
          <p:cNvSpPr/>
          <p:nvPr/>
        </p:nvSpPr>
        <p:spPr>
          <a:xfrm>
            <a:off x="8240467" y="2330279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AA34A14-C766-6C25-6792-F8BE852671D5}"/>
              </a:ext>
            </a:extLst>
          </p:cNvPr>
          <p:cNvCxnSpPr>
            <a:cxnSpLocks/>
          </p:cNvCxnSpPr>
          <p:nvPr/>
        </p:nvCxnSpPr>
        <p:spPr>
          <a:xfrm flipH="1" flipV="1">
            <a:off x="7360920" y="2052344"/>
            <a:ext cx="879547" cy="5343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/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とニュートリノ質量和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E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は縮退したパラメータ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blipFill>
                <a:blip r:embed="rId4"/>
                <a:stretch>
                  <a:fillRect l="-828" t="-66667" r="-621" b="-56140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/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宇宙の再電離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最初の天体が誕生した時期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(z~20)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に天体からの紫外線によって原子が再度電離する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ℓ≤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10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の大角度スケールで新しい偏光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モードを生成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ja-ES" altLang="en-US" sz="2000" i="1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にとって電子がどれほど不透明であったか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で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特徴づけられる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モードパワースペクトルから</a:t>
                </a:r>
                <a:r>
                  <a:rPr kumimoji="1" lang="en-US" altLang="ja-E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blipFill>
                <a:blip r:embed="rId5"/>
                <a:stretch>
                  <a:fillRect l="-533" t="-1923" b="-384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BF163A49-6E67-F64F-D3EB-421B0C9FE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435" y="4317065"/>
            <a:ext cx="2743200" cy="2485339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0DB1C90-ECBC-8FA5-D5A9-C3C007326916}"/>
              </a:ext>
            </a:extLst>
          </p:cNvPr>
          <p:cNvCxnSpPr>
            <a:cxnSpLocks/>
          </p:cNvCxnSpPr>
          <p:nvPr/>
        </p:nvCxnSpPr>
        <p:spPr>
          <a:xfrm flipH="1" flipV="1">
            <a:off x="6481041" y="4605439"/>
            <a:ext cx="1122394" cy="2544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上矢印 18">
            <a:extLst>
              <a:ext uri="{FF2B5EF4-FFF2-40B4-BE49-F238E27FC236}">
                <a16:creationId xmlns:a16="http://schemas.microsoft.com/office/drawing/2014/main" id="{C5364359-3D07-27B8-4FA5-B021649F7F82}"/>
              </a:ext>
            </a:extLst>
          </p:cNvPr>
          <p:cNvSpPr/>
          <p:nvPr/>
        </p:nvSpPr>
        <p:spPr>
          <a:xfrm rot="10800000">
            <a:off x="3582393" y="4851550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/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を精度よく測定することで、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との縮退を解く！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blipFill>
                <a:blip r:embed="rId7"/>
                <a:stretch>
                  <a:fillRect l="-828" t="-69643" b="-5714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ドーナツ 22">
            <a:extLst>
              <a:ext uri="{FF2B5EF4-FFF2-40B4-BE49-F238E27FC236}">
                <a16:creationId xmlns:a16="http://schemas.microsoft.com/office/drawing/2014/main" id="{911419CD-7F9F-8325-6562-B999F38B3CBD}"/>
              </a:ext>
            </a:extLst>
          </p:cNvPr>
          <p:cNvSpPr/>
          <p:nvPr/>
        </p:nvSpPr>
        <p:spPr>
          <a:xfrm>
            <a:off x="8975035" y="3923055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C56A2-4A3C-912C-F3F8-6D3C5A70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0F0F7-853F-CA18-BC6E-9D91D9B3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B334D9-ED85-0F60-396C-69EBA90E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C719DC-83F5-F678-B12A-13D0801F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7632D40-0F12-9B4A-5883-C7DE78322207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3DA2DEB-1AB6-93F6-433B-908EB588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06D858-B2FE-CA25-569C-72664F78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11" y="2479196"/>
            <a:ext cx="4725904" cy="379760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CB4A82-D2DB-1EFB-9032-B2E300C7FB4E}"/>
              </a:ext>
            </a:extLst>
          </p:cNvPr>
          <p:cNvSpPr txBox="1"/>
          <p:nvPr/>
        </p:nvSpPr>
        <p:spPr>
          <a:xfrm>
            <a:off x="311285" y="959307"/>
            <a:ext cx="11667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モードは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つの生成起源がある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インフレーションの痕跡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(E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モードの偏光軸が回転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ドーナツ 9">
            <a:extLst>
              <a:ext uri="{FF2B5EF4-FFF2-40B4-BE49-F238E27FC236}">
                <a16:creationId xmlns:a16="http://schemas.microsoft.com/office/drawing/2014/main" id="{7CFBC694-A0E3-AC63-B67A-7FA6C2909AD5}"/>
              </a:ext>
            </a:extLst>
          </p:cNvPr>
          <p:cNvSpPr/>
          <p:nvPr/>
        </p:nvSpPr>
        <p:spPr>
          <a:xfrm>
            <a:off x="7210785" y="3608017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B1F4330-5B58-AB9F-A8C3-6F28EB10DDC7}"/>
              </a:ext>
            </a:extLst>
          </p:cNvPr>
          <p:cNvCxnSpPr>
            <a:cxnSpLocks/>
          </p:cNvCxnSpPr>
          <p:nvPr/>
        </p:nvCxnSpPr>
        <p:spPr>
          <a:xfrm flipV="1">
            <a:off x="8371346" y="3429000"/>
            <a:ext cx="489271" cy="172942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/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重力レンズ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小角度スケール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~1000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モード偏光が我々に届くまでに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モードに変わる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と縮退した宇宙再電離期の光学的厚み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blipFill>
                <a:blip r:embed="rId4"/>
                <a:stretch>
                  <a:fillRect l="-1205" t="-791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ドーナツ 17">
            <a:extLst>
              <a:ext uri="{FF2B5EF4-FFF2-40B4-BE49-F238E27FC236}">
                <a16:creationId xmlns:a16="http://schemas.microsoft.com/office/drawing/2014/main" id="{B4F3131D-D24E-9D99-0A9D-095FFDF81121}"/>
              </a:ext>
            </a:extLst>
          </p:cNvPr>
          <p:cNvSpPr/>
          <p:nvPr/>
        </p:nvSpPr>
        <p:spPr>
          <a:xfrm>
            <a:off x="4666267" y="4683377"/>
            <a:ext cx="2059830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1150503-B9D8-2DEC-D722-B627D0911C8B}"/>
              </a:ext>
            </a:extLst>
          </p:cNvPr>
          <p:cNvCxnSpPr>
            <a:cxnSpLocks/>
          </p:cNvCxnSpPr>
          <p:nvPr/>
        </p:nvCxnSpPr>
        <p:spPr>
          <a:xfrm flipH="1" flipV="1">
            <a:off x="3730981" y="4974336"/>
            <a:ext cx="822731" cy="24688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9C7FF12-1FEE-BC15-21EE-ACE78560214F}"/>
              </a:ext>
            </a:extLst>
          </p:cNvPr>
          <p:cNvSpPr txBox="1"/>
          <p:nvPr/>
        </p:nvSpPr>
        <p:spPr>
          <a:xfrm>
            <a:off x="162238" y="2946835"/>
            <a:ext cx="3561772" cy="286232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原始重力波由来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重力レンズの影響が少ない大角度スケール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原始重力波はインフレーション時のテンソル揺らぎに対応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ではないテンソル・スカラー比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r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の測定を目指す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ドーナツ 33">
            <a:extLst>
              <a:ext uri="{FF2B5EF4-FFF2-40B4-BE49-F238E27FC236}">
                <a16:creationId xmlns:a16="http://schemas.microsoft.com/office/drawing/2014/main" id="{973E9421-F3C3-85E2-F3B9-82E023BB5C2B}"/>
              </a:ext>
            </a:extLst>
          </p:cNvPr>
          <p:cNvSpPr/>
          <p:nvPr/>
        </p:nvSpPr>
        <p:spPr>
          <a:xfrm>
            <a:off x="7859467" y="5756929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9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JP" sz="3600" dirty="0" err="1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GroundBIRD</a:t>
            </a:r>
            <a:r>
              <a:rPr kumimoji="1" lang="ja-ES" altLang="en-US" sz="360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実験</a:t>
            </a:r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/>
              <p:nvPr/>
            </p:nvSpPr>
            <p:spPr>
              <a:xfrm>
                <a:off x="152766" y="1212852"/>
                <a:ext cx="1188646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s-E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GroundBIRD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実験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大角度スケール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(6 &lt;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&lt; 300)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偏光を観測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スペイン領テネリフェ島のテイデ観測所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標高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2,400m)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から観測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物理目標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3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年間の観測で、光学的厚み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𝜎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)~0.01</m:t>
                    </m:r>
                  </m:oMath>
                </a14:m>
                <a:r>
                  <a:rPr kumimoji="1" lang="en-US" altLang="ja-E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の精度で測定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→</a:t>
                </a:r>
                <a:r>
                  <a:rPr kumimoji="1" lang="ja-JP" altLang="en-US" sz="200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地上からの再測定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66" y="1212852"/>
                <a:ext cx="11886467" cy="1015663"/>
              </a:xfrm>
              <a:prstGeom prst="rect">
                <a:avLst/>
              </a:prstGeom>
              <a:blipFill>
                <a:blip r:embed="rId5"/>
                <a:stretch>
                  <a:fillRect l="-427" t="-2469" b="-1111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D741E6E-357D-E3FE-E2DD-94226E9CE19B}"/>
              </a:ext>
            </a:extLst>
          </p:cNvPr>
          <p:cNvGrpSpPr/>
          <p:nvPr/>
        </p:nvGrpSpPr>
        <p:grpSpPr>
          <a:xfrm>
            <a:off x="310895" y="2519891"/>
            <a:ext cx="3522459" cy="3795784"/>
            <a:chOff x="-258429" y="2282818"/>
            <a:chExt cx="5000107" cy="4754791"/>
          </a:xfrm>
        </p:grpSpPr>
        <p:pic>
          <p:nvPicPr>
            <p:cNvPr id="8" name="図 7" descr="屋外, グリーン, 自転車, 駐車 が含まれている画像&#10;&#10;自動的に生成された説明">
              <a:extLst>
                <a:ext uri="{FF2B5EF4-FFF2-40B4-BE49-F238E27FC236}">
                  <a16:creationId xmlns:a16="http://schemas.microsoft.com/office/drawing/2014/main" id="{91247F82-B4A2-5042-42D6-024316AC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8429" y="2282818"/>
              <a:ext cx="5000107" cy="375008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C5C7A9EB-1A33-2045-27C7-2139412C7EC6}"/>
                    </a:ext>
                  </a:extLst>
                </p:cNvPr>
                <p:cNvSpPr/>
                <p:nvPr/>
              </p:nvSpPr>
              <p:spPr>
                <a:xfrm>
                  <a:off x="283162" y="6032898"/>
                  <a:ext cx="4023243" cy="1004711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ES" sz="2000" dirty="0"/>
                    <a:t>FWHM~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</a:rPr>
                            <m:t>0.60</m:t>
                          </m:r>
                        </m:e>
                        <m:sup>
                          <m:r>
                            <a:rPr kumimoji="1" lang="en-US" altLang="ja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a14:m>
                  <a:r>
                    <a:rPr kumimoji="1" lang="en-US" altLang="ja-ES" sz="2000" dirty="0"/>
                    <a:t>@145GHz</a:t>
                  </a:r>
                </a:p>
                <a:p>
                  <a:pPr algn="ctr"/>
                  <a:r>
                    <a:rPr kumimoji="1" lang="en-US" altLang="ja-ES" sz="2000" dirty="0"/>
                    <a:t>FWHM~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  <m:sup>
                          <m:r>
                            <a:rPr kumimoji="1" lang="en-US" altLang="ja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a14:m>
                  <a:r>
                    <a:rPr kumimoji="1" lang="en-US" altLang="ja-ES" sz="2000" dirty="0"/>
                    <a:t>@220GHz</a:t>
                  </a:r>
                  <a:endParaRPr kumimoji="1" lang="ja-ES" altLang="en-US" sz="2000" dirty="0"/>
                </a:p>
              </p:txBody>
            </p:sp>
          </mc:Choice>
          <mc:Fallback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C5C7A9EB-1A33-2045-27C7-2139412C7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162" y="6032898"/>
                  <a:ext cx="4023243" cy="1004711"/>
                </a:xfrm>
                <a:prstGeom prst="rect">
                  <a:avLst/>
                </a:prstGeom>
                <a:blipFill>
                  <a:blip r:embed="rId7"/>
                  <a:stretch>
                    <a:fillRect l="-444" b="-757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vlc-record-2024-09-13-16h37m25s-rtsp___localhost_12345_live-.mp4">
            <a:hlinkClick r:id="" action="ppaction://media"/>
            <a:extLst>
              <a:ext uri="{FF2B5EF4-FFF2-40B4-BE49-F238E27FC236}">
                <a16:creationId xmlns:a16="http://schemas.microsoft.com/office/drawing/2014/main" id="{1EFD5FC8-EEE9-7F20-04D1-CA2492FC5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85649" y="3293621"/>
            <a:ext cx="5249902" cy="295307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1BB332-9DC7-7EB0-2600-DC2AF741331B}"/>
              </a:ext>
            </a:extLst>
          </p:cNvPr>
          <p:cNvSpPr txBox="1"/>
          <p:nvPr/>
        </p:nvSpPr>
        <p:spPr>
          <a:xfrm>
            <a:off x="4732525" y="2227950"/>
            <a:ext cx="730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仰角を固定し、方位角方向に望遠鏡を回転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最大で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20RPM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秒で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の高速回転で大気揺らぎを抑制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左カーブ矢印 21">
            <a:extLst>
              <a:ext uri="{FF2B5EF4-FFF2-40B4-BE49-F238E27FC236}">
                <a16:creationId xmlns:a16="http://schemas.microsoft.com/office/drawing/2014/main" id="{CDB6F9FA-5D35-1F07-4A79-523D02254AA6}"/>
              </a:ext>
            </a:extLst>
          </p:cNvPr>
          <p:cNvSpPr/>
          <p:nvPr/>
        </p:nvSpPr>
        <p:spPr>
          <a:xfrm rot="16636231">
            <a:off x="4638516" y="3215259"/>
            <a:ext cx="557784" cy="1620064"/>
          </a:xfrm>
          <a:prstGeom prst="curved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8AA16B-43F6-25B7-ED68-054E14329983}"/>
              </a:ext>
            </a:extLst>
          </p:cNvPr>
          <p:cNvSpPr txBox="1"/>
          <p:nvPr/>
        </p:nvSpPr>
        <p:spPr>
          <a:xfrm>
            <a:off x="4126369" y="4392356"/>
            <a:ext cx="185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回転すると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38CF-A074-5C0F-9C5B-89E0E435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583BF-6754-7B3A-3533-34913355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焦点面検出器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D0A9F3-5474-85CA-6DE7-2F366E82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FFC9C0-7058-B110-DFD1-CE8F5A8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DBB55CF-FFA0-2B6A-C46F-BA3819C0621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8BA845-6E8E-7AAA-3249-FAC9D1DD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98D2B9B-5C14-DAC8-2F17-CAB658E3A5AF}"/>
              </a:ext>
            </a:extLst>
          </p:cNvPr>
          <p:cNvGrpSpPr/>
          <p:nvPr/>
        </p:nvGrpSpPr>
        <p:grpSpPr>
          <a:xfrm>
            <a:off x="7641334" y="-19484"/>
            <a:ext cx="4014218" cy="2957098"/>
            <a:chOff x="576666" y="2012058"/>
            <a:chExt cx="5409259" cy="4056944"/>
          </a:xfrm>
        </p:grpSpPr>
        <p:pic>
          <p:nvPicPr>
            <p:cNvPr id="7" name="図 6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77525C9F-A183-0C3E-767F-84E53D81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6441188-D4F1-519D-2F10-E73ECDBCE9CE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0931C8B-C276-67C9-CA06-7A8DCF211007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673CBFB-A294-1A34-9000-21DFF1817C39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6146C198-9D6E-87BC-1B7C-D96E38B560ED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D7B891C2-A7C6-3ED7-AD17-7FE2ECF8AE16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91B22C5-7963-0D7A-3817-EB267A56F8E3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2CA5A50-C821-E6EB-D774-5FCA3E86FBF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9B01E2E-8092-E69C-36CF-5D781F7C8E98}"/>
              </a:ext>
            </a:extLst>
          </p:cNvPr>
          <p:cNvSpPr txBox="1"/>
          <p:nvPr/>
        </p:nvSpPr>
        <p:spPr>
          <a:xfrm>
            <a:off x="238072" y="1240074"/>
            <a:ext cx="7159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時間応答性の高い超伝導検出器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を焦点面検出器として採用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年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5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月に全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をインストールし、フルアレイでの観測が開始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6AC5864-38FD-F1EB-F717-0412BCCC82B7}"/>
              </a:ext>
            </a:extLst>
          </p:cNvPr>
          <p:cNvSpPr txBox="1"/>
          <p:nvPr/>
        </p:nvSpPr>
        <p:spPr>
          <a:xfrm>
            <a:off x="8433235" y="3012661"/>
            <a:ext cx="264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 : 138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 : 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1EF6D2E-48C9-3714-18F4-5646307CCE5D}"/>
              </a:ext>
            </a:extLst>
          </p:cNvPr>
          <p:cNvGrpSpPr/>
          <p:nvPr/>
        </p:nvGrpSpPr>
        <p:grpSpPr>
          <a:xfrm>
            <a:off x="701040" y="2986502"/>
            <a:ext cx="4887608" cy="3419961"/>
            <a:chOff x="417576" y="2784043"/>
            <a:chExt cx="4957655" cy="351896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642D21DC-E9F5-E47F-BB9E-22194CFA1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576" y="2784043"/>
              <a:ext cx="4957655" cy="3518962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D3D7C07-47F0-3170-8122-532D6A756CCF}"/>
                </a:ext>
              </a:extLst>
            </p:cNvPr>
            <p:cNvSpPr/>
            <p:nvPr/>
          </p:nvSpPr>
          <p:spPr>
            <a:xfrm>
              <a:off x="3291408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879C7FC-A776-1E10-5DA0-737252808FA7}"/>
                </a:ext>
              </a:extLst>
            </p:cNvPr>
            <p:cNvSpPr/>
            <p:nvPr/>
          </p:nvSpPr>
          <p:spPr>
            <a:xfrm>
              <a:off x="3703319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09B471F-727C-7DF7-E63C-54B4BB41174B}"/>
                </a:ext>
              </a:extLst>
            </p:cNvPr>
            <p:cNvSpPr txBox="1"/>
            <p:nvPr/>
          </p:nvSpPr>
          <p:spPr>
            <a:xfrm>
              <a:off x="3154680" y="5937263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9A3DA1E-94E2-D883-65AE-EFEB593E086E}"/>
                </a:ext>
              </a:extLst>
            </p:cNvPr>
            <p:cNvSpPr txBox="1"/>
            <p:nvPr/>
          </p:nvSpPr>
          <p:spPr>
            <a:xfrm>
              <a:off x="3566591" y="5948002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029B907-2249-577A-AA52-E061CB546101}"/>
              </a:ext>
            </a:extLst>
          </p:cNvPr>
          <p:cNvSpPr txBox="1"/>
          <p:nvPr/>
        </p:nvSpPr>
        <p:spPr>
          <a:xfrm>
            <a:off x="5723444" y="4018424"/>
            <a:ext cx="6133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を観測するためには、銀河からの前景放射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シンクロトロン放射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&amp;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ダスト熱放射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を取り除く必要がある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複数の帯域を観測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8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20B2-568E-A193-805D-0E25D39A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959476-7013-1D4F-2B6E-4659F209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リモート観測と長期運用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46D49A-EC06-B784-B6E9-50E66126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CE8CB3-8416-A7F5-80D8-7B7D22F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860E25E-73E0-0359-385C-9C4DD5FF923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E5A229-9AF8-8A65-52E6-A063E6B4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36301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BA97-0B04-2743-0B07-CFCEEA14B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23E244-5077-DA92-7B1B-F163E73D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01655A-2B8E-A024-5941-564B40D9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FA9682-EC17-4C40-887A-18E8CC75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9C6CC6C-9CC8-D0CD-694E-0E6D5FB1589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AEEC74-ECA3-9C99-2F74-D22BA31A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0911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396</Words>
  <Application>Microsoft Macintosh PowerPoint</Application>
  <PresentationFormat>ワイド画面</PresentationFormat>
  <Paragraphs>105</Paragraphs>
  <Slides>9</Slides>
  <Notes>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Meiryo</vt:lpstr>
      <vt:lpstr>Aptos</vt:lpstr>
      <vt:lpstr>Aptos Display</vt:lpstr>
      <vt:lpstr>Arial</vt:lpstr>
      <vt:lpstr>Cambria Math</vt:lpstr>
      <vt:lpstr>Wingdings</vt:lpstr>
      <vt:lpstr>Office テーマ</vt:lpstr>
      <vt:lpstr>CMB望遠鏡GroundBIRDの焦点面検出器アライメントと長期運用に向けた角度データ取得システムの最適化</vt:lpstr>
      <vt:lpstr>PowerPoint プレゼンテーション</vt:lpstr>
      <vt:lpstr>   宇宙マイクロ波背景放射(CMB)</vt:lpstr>
      <vt:lpstr>   偏光Eモードと角度スケール</vt:lpstr>
      <vt:lpstr>   偏光Bモードと角度スケール</vt:lpstr>
      <vt:lpstr>   GroundBIRD実験 </vt:lpstr>
      <vt:lpstr>   焦点面検出器</vt:lpstr>
      <vt:lpstr>   リモート観測と長期運用</vt:lpstr>
      <vt:lpstr>   宇宙マイクロ波背景放射(CMB)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30</cp:revision>
  <dcterms:created xsi:type="dcterms:W3CDTF">2025-01-26T06:27:01Z</dcterms:created>
  <dcterms:modified xsi:type="dcterms:W3CDTF">2025-01-26T13:24:42Z</dcterms:modified>
</cp:coreProperties>
</file>